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24"/>
  </p:notesMasterIdLst>
  <p:sldIdLst>
    <p:sldId id="256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57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F4A6D-8E79-41E8-8D24-9CD59F219E81}" type="datetimeFigureOut">
              <a:rPr lang="zh-CN" altLang="en-US" smtClean="0"/>
              <a:pPr/>
              <a:t>2013-10-12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B9B9A-5341-42C9-8299-6762160175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6DA1A7-B904-43FC-9FF9-01D5145D856B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F20DEE-2C70-4DB5-8438-01C33359B8DF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9830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B498DDE-7EE8-462A-AE62-E2F18088A9FE}" type="slidenum">
              <a:rPr lang="zh-CN" altLang="en-US" smtClean="0"/>
              <a:pPr>
                <a:defRPr/>
              </a:pPr>
              <a:t>15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10035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C2051DD-413D-4743-A777-89E27F0B4188}" type="slidenum">
              <a:rPr lang="zh-CN" altLang="en-US" smtClean="0"/>
              <a:pPr>
                <a:defRPr/>
              </a:pPr>
              <a:t>16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10240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092AE85-3E7E-4B90-ADEE-E9C3D26F44A2}" type="slidenum">
              <a:rPr lang="zh-CN" altLang="en-US" smtClean="0"/>
              <a:pPr>
                <a:defRPr/>
              </a:pPr>
              <a:t>17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10445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0C1A352-49F3-452D-A38C-3FFA9E0DC4FC}" type="slidenum">
              <a:rPr lang="zh-CN" altLang="en-US" smtClean="0"/>
              <a:pPr>
                <a:defRPr/>
              </a:pPr>
              <a:t>18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10649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BF0C229-76F2-4EA0-9EC5-BEE61B81A87B}" type="slidenum">
              <a:rPr lang="zh-CN" altLang="en-US" smtClean="0"/>
              <a:pPr>
                <a:defRPr/>
              </a:pPr>
              <a:t>19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1D68-5A21-4BE3-9F2B-B7A169F58C97}" type="datetimeFigureOut">
              <a:rPr lang="zh-CN" altLang="en-US" smtClean="0"/>
              <a:pPr/>
              <a:t>2013-10-12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1D68-5A21-4BE3-9F2B-B7A169F58C97}" type="datetimeFigureOut">
              <a:rPr lang="zh-CN" altLang="en-US" smtClean="0"/>
              <a:pPr/>
              <a:t>2013-10-12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1D68-5A21-4BE3-9F2B-B7A169F58C97}" type="datetimeFigureOut">
              <a:rPr lang="zh-CN" altLang="en-US" smtClean="0"/>
              <a:pPr/>
              <a:t>2013-10-12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DE20902C-4815-4B3E-9541-CB9496290368}" type="datetimeFigureOut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l" rtl="0"/>
              <a:t>2013-10-12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zh-CN" altLang="en-US" sz="3200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>
              <a:defRPr lang="zh-CN" altLang="en-US" sz="2800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>
              <a:defRPr lang="zh-CN" altLang="en-US" sz="2400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>
              <a:defRPr lang="zh-CN" altLang="en-US" sz="2000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>
              <a:defRPr lang="zh-CN" altLang="en-US" sz="2000" kern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</a:lstStyle>
          <a:p>
            <a:pPr marL="342900" lvl="0" indent="-3429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zh-CN" altLang="en-US" dirty="0" smtClean="0"/>
              <a:t>单击此处编辑母版文本样式</a:t>
            </a:r>
          </a:p>
          <a:p>
            <a:pPr marL="742950" lvl="1" indent="-28575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</a:pPr>
            <a:r>
              <a:rPr lang="zh-CN" altLang="en-US" dirty="0" smtClean="0"/>
              <a:t>第二级</a:t>
            </a:r>
          </a:p>
          <a:p>
            <a:pPr marL="1143000" lvl="2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zh-CN" altLang="en-US" dirty="0" smtClean="0"/>
              <a:t>第三级</a:t>
            </a:r>
          </a:p>
          <a:p>
            <a:pPr marL="1600200" lvl="3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</a:pPr>
            <a:r>
              <a:rPr lang="zh-CN" altLang="en-US" dirty="0" smtClean="0"/>
              <a:t>第四级</a:t>
            </a:r>
          </a:p>
          <a:p>
            <a:pPr marL="2057400" lvl="4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</a:pPr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DE20902C-4815-4B3E-9541-CB9496290368}" type="datetimeFigureOut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l" rtl="0"/>
              <a:t>2013-10-12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DE20902C-4815-4B3E-9541-CB9496290368}" type="datetimeFigureOut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l" rtl="0"/>
              <a:t>2013-10-12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DE20902C-4815-4B3E-9541-CB9496290368}" type="datetimeFigureOut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l" rtl="0"/>
              <a:t>2013-10-12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DE20902C-4815-4B3E-9541-CB9496290368}" type="datetimeFigureOut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l" rtl="0"/>
              <a:t>2013-10-12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DE20902C-4815-4B3E-9541-CB9496290368}" type="datetimeFigureOut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l" rtl="0"/>
              <a:t>2013-10-12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DE20902C-4815-4B3E-9541-CB9496290368}" type="datetimeFigureOut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l" rtl="0"/>
              <a:t>2013-10-12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1D68-5A21-4BE3-9F2B-B7A169F58C97}" type="datetimeFigureOut">
              <a:rPr lang="zh-CN" altLang="en-US" smtClean="0"/>
              <a:pPr/>
              <a:t>2013-10-12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DE20902C-4815-4B3E-9541-CB9496290368}" type="datetimeFigureOut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l" rtl="0"/>
              <a:t>2013-10-12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DE20902C-4815-4B3E-9541-CB9496290368}" type="datetimeFigureOut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l" rtl="0"/>
              <a:t>2013-10-12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DE20902C-4815-4B3E-9541-CB9496290368}" type="datetimeFigureOut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l" rtl="0"/>
              <a:t>2013-10-12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DE20902C-4815-4B3E-9541-CB9496290368}" type="datetimeFigureOut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l" rtl="0"/>
              <a:t>2013-10-12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1D68-5A21-4BE3-9F2B-B7A169F58C97}" type="datetimeFigureOut">
              <a:rPr lang="zh-CN" altLang="en-US" smtClean="0"/>
              <a:pPr/>
              <a:t>2013-10-12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1D68-5A21-4BE3-9F2B-B7A169F58C97}" type="datetimeFigureOut">
              <a:rPr lang="zh-CN" altLang="en-US" smtClean="0"/>
              <a:pPr/>
              <a:t>2013-10-12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1D68-5A21-4BE3-9F2B-B7A169F58C97}" type="datetimeFigureOut">
              <a:rPr lang="zh-CN" altLang="en-US" smtClean="0"/>
              <a:pPr/>
              <a:t>2013-10-12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1D68-5A21-4BE3-9F2B-B7A169F58C97}" type="datetimeFigureOut">
              <a:rPr lang="zh-CN" altLang="en-US" smtClean="0"/>
              <a:pPr/>
              <a:t>2013-10-12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1D68-5A21-4BE3-9F2B-B7A169F58C97}" type="datetimeFigureOut">
              <a:rPr lang="zh-CN" altLang="en-US" smtClean="0"/>
              <a:pPr/>
              <a:t>2013-10-12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1D68-5A21-4BE3-9F2B-B7A169F58C97}" type="datetimeFigureOut">
              <a:rPr lang="zh-CN" altLang="en-US" smtClean="0"/>
              <a:pPr/>
              <a:t>2013-10-12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1D68-5A21-4BE3-9F2B-B7A169F58C97}" type="datetimeFigureOut">
              <a:rPr lang="zh-CN" altLang="en-US" smtClean="0"/>
              <a:pPr/>
              <a:t>2013-10-12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B1D68-5A21-4BE3-9F2B-B7A169F58C97}" type="datetimeFigureOut">
              <a:rPr lang="zh-CN" altLang="en-US" smtClean="0"/>
              <a:pPr/>
              <a:t>2013-10-12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PPT 标头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1695450"/>
          </a:xfrm>
          <a:prstGeom prst="rect">
            <a:avLst/>
          </a:prstGeom>
        </p:spPr>
      </p:pic>
      <p:pic>
        <p:nvPicPr>
          <p:cNvPr id="8" name="Picture 2" descr="E:\资料\iGroup模板\iGroup 应用文件201309\iGroup Logo\igroup logo 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6407" y="5670586"/>
            <a:ext cx="1169646" cy="1116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igroup ppt 封面图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426C6-EAD1-409A-BC83-D089B8B0801B}" type="datetimeFigureOut">
              <a:rPr lang="zh-CN" altLang="en-US" smtClean="0"/>
              <a:pPr/>
              <a:t>2013-10-12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0BACC-4831-4511-966B-52FC34425C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资料\iGroup模板\iGroup 应用文件201309\iGroup Logo\igroup logo 英文版全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3496" y="5886586"/>
            <a:ext cx="2232488" cy="900000"/>
          </a:xfrm>
          <a:prstGeom prst="rect">
            <a:avLst/>
          </a:prstGeom>
          <a:noFill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marL="74295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</a:pPr>
            <a:r>
              <a:rPr lang="zh-CN" altLang="en-US" dirty="0" smtClean="0"/>
              <a:t>第二级</a:t>
            </a:r>
          </a:p>
          <a:p>
            <a:pPr marL="1143000" lvl="2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zh-CN" altLang="en-US" dirty="0" smtClean="0"/>
              <a:t>第三级</a:t>
            </a:r>
          </a:p>
          <a:p>
            <a:pPr marL="1600200" lvl="3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</a:pPr>
            <a:r>
              <a:rPr lang="zh-CN" altLang="en-US" dirty="0" smtClean="0"/>
              <a:t>第四级</a:t>
            </a:r>
          </a:p>
          <a:p>
            <a:pPr marL="2057400" lvl="4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</a:pPr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1400" kern="120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>
              <a:defRPr/>
            </a:pPr>
            <a:r>
              <a:rPr lang="zh-CN" altLang="en-US" dirty="0" smtClean="0"/>
              <a:t>长煦信息技术咨询有限公司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82E7AA6-1A11-4F54-B86E-211BB401B0FE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rtl="0"/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pic>
        <p:nvPicPr>
          <p:cNvPr id="1026" name="Picture 2" descr="C:\Documents and Settings\Lycia\桌面\图片1_副本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53526" cy="609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0" fontAlgn="base" latinLnBrk="0" hangingPunct="0">
        <a:spcBef>
          <a:spcPct val="0"/>
        </a:spcBef>
        <a:spcAft>
          <a:spcPct val="0"/>
        </a:spcAft>
        <a:buNone/>
        <a:defRPr lang="zh-CN" altLang="en-US" sz="40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</p:titleStyle>
    <p:bodyStyle>
      <a:lvl1pPr marL="342900" indent="-3429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Font typeface="Arial" charset="0"/>
        <a:buChar char="•"/>
        <a:defRPr lang="zh-CN" altLang="en-US" sz="3200" kern="1200" dirty="0" smtClean="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342900" indent="-3429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Font typeface="Arial" charset="0"/>
        <a:buChar char="•"/>
        <a:defRPr lang="zh-CN" altLang="en-US" sz="2800" kern="1200" dirty="0" smtClean="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342900" indent="-3429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Font typeface="Arial" charset="0"/>
        <a:buChar char="•"/>
        <a:defRPr lang="zh-CN" altLang="en-US" sz="2400" kern="1200" dirty="0" smtClean="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342900" indent="-3429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Font typeface="Arial" charset="0"/>
        <a:buChar char="•"/>
        <a:defRPr lang="zh-CN" altLang="en-US" sz="2000" kern="1200" dirty="0" smtClean="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342900" indent="-3429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Font typeface="Arial" charset="0"/>
        <a:buChar char="•"/>
        <a:defRPr lang="zh-CN" altLang="en-US" sz="2000" kern="1200" dirty="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indasdata.com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roup.com.cn/" TargetMode="External"/><Relationship Id="rId2" Type="http://schemas.openxmlformats.org/officeDocument/2006/relationships/hyperlink" Target="mailto:info@igroup.com.c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642910" y="2714620"/>
            <a:ext cx="7772400" cy="1470025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材料性能数据库</a:t>
            </a:r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CINDAS</a:t>
            </a:r>
            <a:b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使用指南</a:t>
            </a:r>
            <a:endParaRPr lang="zh-CN" altLang="en-US" dirty="0"/>
          </a:p>
        </p:txBody>
      </p:sp>
      <p:sp>
        <p:nvSpPr>
          <p:cNvPr id="6" name="副标题 4"/>
          <p:cNvSpPr txBox="1">
            <a:spLocks/>
          </p:cNvSpPr>
          <p:nvPr/>
        </p:nvSpPr>
        <p:spPr>
          <a:xfrm>
            <a:off x="1371600" y="4391025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iGroup · 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2013.10</a:t>
            </a: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页脚占位符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mtClean="0"/>
              <a:t>长煦信息技术咨询有限公司</a:t>
            </a:r>
          </a:p>
        </p:txBody>
      </p:sp>
      <p:sp>
        <p:nvSpPr>
          <p:cNvPr id="14339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41B1AB-3125-4C0B-B211-369F41DFE616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CN" altLang="en-US" smtClean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747838"/>
            <a:ext cx="90011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209800" y="3805238"/>
            <a:ext cx="2362200" cy="3810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线形标注 2(无边框) 8"/>
          <p:cNvSpPr/>
          <p:nvPr/>
        </p:nvSpPr>
        <p:spPr>
          <a:xfrm>
            <a:off x="5072066" y="4429132"/>
            <a:ext cx="3071834" cy="1500198"/>
          </a:xfrm>
          <a:prstGeom prst="callout2">
            <a:avLst>
              <a:gd name="adj1" fmla="val 24676"/>
              <a:gd name="adj2" fmla="val -4211"/>
              <a:gd name="adj3" fmla="val 24676"/>
              <a:gd name="adj4" fmla="val -13395"/>
              <a:gd name="adj5" fmla="val -14793"/>
              <a:gd name="adj6" fmla="val -30718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点击“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Show Graph”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或“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Show Text”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，分别以图形或文本显示结果。</a:t>
            </a:r>
          </a:p>
          <a:p>
            <a:pPr marL="0" lvl="1" algn="just"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如选择“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Show Graph”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页脚占位符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mtClean="0"/>
              <a:t>长煦信息技术咨询有限公司</a:t>
            </a:r>
          </a:p>
        </p:txBody>
      </p:sp>
      <p:sp>
        <p:nvSpPr>
          <p:cNvPr id="15363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7C4804-D75F-45A8-BB10-A20F16654C8B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CN" altLang="en-US" smtClean="0"/>
          </a:p>
        </p:txBody>
      </p:sp>
      <p:pic>
        <p:nvPicPr>
          <p:cNvPr id="15364" name="Picture 3" descr="C:\Documents and Settings\Lycia\桌面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" y="642938"/>
            <a:ext cx="8999538" cy="5715000"/>
          </a:xfrm>
          <a:prstGeom prst="rect">
            <a:avLst/>
          </a:prstGeom>
          <a:solidFill>
            <a:srgbClr val="FFCC99"/>
          </a:solidFill>
          <a:ln w="25400">
            <a:noFill/>
            <a:miter lim="800000"/>
            <a:headEnd/>
            <a:tailEnd/>
          </a:ln>
        </p:spPr>
      </p:pic>
      <p:sp>
        <p:nvSpPr>
          <p:cNvPr id="8" name="线形标注 2(无边框) 7"/>
          <p:cNvSpPr/>
          <p:nvPr/>
        </p:nvSpPr>
        <p:spPr>
          <a:xfrm>
            <a:off x="4357686" y="928670"/>
            <a:ext cx="2286016" cy="642942"/>
          </a:xfrm>
          <a:prstGeom prst="callout2">
            <a:avLst>
              <a:gd name="adj1" fmla="val 27520"/>
              <a:gd name="adj2" fmla="val 104455"/>
              <a:gd name="adj3" fmla="val 27520"/>
              <a:gd name="adj4" fmla="val 113271"/>
              <a:gd name="adj5" fmla="val 140228"/>
              <a:gd name="adj6" fmla="val 127948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点此获得文本数据</a:t>
            </a:r>
          </a:p>
        </p:txBody>
      </p:sp>
      <p:sp>
        <p:nvSpPr>
          <p:cNvPr id="9" name="线形标注 2(无边框) 8"/>
          <p:cNvSpPr/>
          <p:nvPr/>
        </p:nvSpPr>
        <p:spPr>
          <a:xfrm>
            <a:off x="6715140" y="3857628"/>
            <a:ext cx="1928826" cy="928694"/>
          </a:xfrm>
          <a:prstGeom prst="callout2">
            <a:avLst>
              <a:gd name="adj1" fmla="val 24676"/>
              <a:gd name="adj2" fmla="val -4211"/>
              <a:gd name="adj3" fmla="val 24676"/>
              <a:gd name="adj4" fmla="val -13395"/>
              <a:gd name="adj5" fmla="val 80698"/>
              <a:gd name="adj6" fmla="val -36671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极限抗张强度随温度变化的曲线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脚占位符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mtClean="0"/>
              <a:t>长煦信息技术咨询有限公司</a:t>
            </a:r>
          </a:p>
        </p:txBody>
      </p:sp>
      <p:sp>
        <p:nvSpPr>
          <p:cNvPr id="16387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0BBD3D-A1E5-4D00-A29A-54D6EFD1BBEF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zh-CN" altLang="en-US" smtClean="0"/>
          </a:p>
        </p:txBody>
      </p:sp>
      <p:pic>
        <p:nvPicPr>
          <p:cNvPr id="4" name="Picture 4" descr="C:\Documents and Settings\Lycia\桌面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9700"/>
            <a:ext cx="9144000" cy="699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181600" y="3251200"/>
            <a:ext cx="2286000" cy="1200150"/>
          </a:xfrm>
          <a:prstGeom prst="rect">
            <a:avLst/>
          </a:prstGeom>
          <a:solidFill>
            <a:srgbClr val="FFE9A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defRPr/>
            </a:pP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Text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文本显示实验样本、实验条件、实验数据和参考资料等详细信息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页脚占位符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mtClean="0"/>
              <a:t>长煦信息技术咨询有限公司</a:t>
            </a:r>
          </a:p>
        </p:txBody>
      </p:sp>
      <p:sp>
        <p:nvSpPr>
          <p:cNvPr id="17411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C754D3-A132-4593-860F-FFACBC115182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zh-CN" altLang="en-US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2327275"/>
            <a:ext cx="8999537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28625" y="857250"/>
            <a:ext cx="8472488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 lnSpcReduction="10000"/>
          </a:bodyPr>
          <a:lstStyle/>
          <a:p>
            <a:pPr>
              <a:defRPr/>
            </a:pPr>
            <a:r>
              <a:rPr lang="zh-CN" altLang="en-US" sz="2400" b="1" dirty="0">
                <a:latin typeface="微软雅黑"/>
                <a:ea typeface="微软雅黑"/>
                <a:cs typeface="微软雅黑"/>
              </a:rPr>
              <a:t>案例</a:t>
            </a:r>
            <a:r>
              <a:rPr lang="en-US" altLang="zh-CN" sz="2400" b="1" dirty="0">
                <a:latin typeface="微软雅黑"/>
                <a:ea typeface="微软雅黑"/>
                <a:cs typeface="微软雅黑"/>
              </a:rPr>
              <a:t> 2</a:t>
            </a:r>
            <a:r>
              <a:rPr lang="en-US" altLang="zh-CN" sz="2400" dirty="0">
                <a:latin typeface="微软雅黑"/>
                <a:ea typeface="微软雅黑"/>
                <a:cs typeface="微软雅黑"/>
              </a:rPr>
              <a:t>: </a:t>
            </a:r>
            <a:r>
              <a:rPr lang="zh-CN" altLang="en-US" sz="2400" dirty="0">
                <a:latin typeface="微软雅黑"/>
                <a:ea typeface="微软雅黑"/>
                <a:cs typeface="微软雅黑"/>
              </a:rPr>
              <a:t>查找一种钛合金，了解它的压缩屈服强度随温度变化的情况</a:t>
            </a:r>
            <a:br>
              <a:rPr lang="zh-CN" altLang="en-US" sz="2400" dirty="0">
                <a:latin typeface="微软雅黑"/>
                <a:ea typeface="微软雅黑"/>
                <a:cs typeface="微软雅黑"/>
              </a:rPr>
            </a:br>
            <a:r>
              <a:rPr lang="zh-CN" altLang="en-US" sz="2400" b="1" dirty="0">
                <a:latin typeface="微软雅黑"/>
                <a:ea typeface="微软雅黑"/>
                <a:cs typeface="微软雅黑"/>
              </a:rPr>
              <a:t>方法</a:t>
            </a:r>
            <a:r>
              <a:rPr lang="zh-CN" altLang="en-US" sz="2400" dirty="0">
                <a:latin typeface="微软雅黑"/>
                <a:ea typeface="微软雅黑"/>
                <a:cs typeface="微软雅黑"/>
              </a:rPr>
              <a:t>：材料名称检索</a:t>
            </a:r>
          </a:p>
        </p:txBody>
      </p:sp>
      <p:sp>
        <p:nvSpPr>
          <p:cNvPr id="8" name="线形标注 2(无边框) 7"/>
          <p:cNvSpPr/>
          <p:nvPr/>
        </p:nvSpPr>
        <p:spPr>
          <a:xfrm>
            <a:off x="2786050" y="2357430"/>
            <a:ext cx="2286016" cy="928694"/>
          </a:xfrm>
          <a:prstGeom prst="callout2">
            <a:avLst>
              <a:gd name="adj1" fmla="val 27520"/>
              <a:gd name="adj2" fmla="val 104455"/>
              <a:gd name="adj3" fmla="val 27520"/>
              <a:gd name="adj4" fmla="val 113271"/>
              <a:gd name="adj5" fmla="val 132023"/>
              <a:gd name="adj6" fmla="val 139281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在材料名称中输入钛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titanium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，进行检索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63" y="1214438"/>
            <a:ext cx="8999537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3355975"/>
            <a:ext cx="8999537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灯片编号占位符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E17516-D543-4473-860D-5088D14600BB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zh-CN" altLang="en-US" smtClean="0"/>
          </a:p>
        </p:txBody>
      </p:sp>
      <p:sp>
        <p:nvSpPr>
          <p:cNvPr id="18439" name="页脚占位符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mtClean="0"/>
              <a:t>长煦信息技术咨询有限公司</a:t>
            </a:r>
          </a:p>
        </p:txBody>
      </p:sp>
      <p:sp>
        <p:nvSpPr>
          <p:cNvPr id="8" name="线形标注 2(无边框) 7"/>
          <p:cNvSpPr/>
          <p:nvPr/>
        </p:nvSpPr>
        <p:spPr>
          <a:xfrm>
            <a:off x="5929322" y="1142984"/>
            <a:ext cx="2428860" cy="1357322"/>
          </a:xfrm>
          <a:prstGeom prst="callout2">
            <a:avLst>
              <a:gd name="adj1" fmla="val 24676"/>
              <a:gd name="adj2" fmla="val -4211"/>
              <a:gd name="adj3" fmla="val 24676"/>
              <a:gd name="adj4" fmla="val -13395"/>
              <a:gd name="adj5" fmla="val 92962"/>
              <a:gd name="adj6" fmla="val -40435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在下拉列表中列出所有的钛合金，选择要查询的合金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Titanium Alloy Ti-6AI-4V</a:t>
            </a:r>
          </a:p>
        </p:txBody>
      </p:sp>
      <p:sp>
        <p:nvSpPr>
          <p:cNvPr id="9" name="线形标注 2(无边框) 8"/>
          <p:cNvSpPr/>
          <p:nvPr/>
        </p:nvSpPr>
        <p:spPr>
          <a:xfrm>
            <a:off x="6000760" y="3929066"/>
            <a:ext cx="2428860" cy="857256"/>
          </a:xfrm>
          <a:prstGeom prst="callout2">
            <a:avLst>
              <a:gd name="adj1" fmla="val 24676"/>
              <a:gd name="adj2" fmla="val -4211"/>
              <a:gd name="adj3" fmla="val 24676"/>
              <a:gd name="adj4" fmla="val -13395"/>
              <a:gd name="adj5" fmla="val 110740"/>
              <a:gd name="adj6" fmla="val -34160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在下拉列表中选择材料性能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灯片编号占位符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8129A2-CFC7-47A2-BD4A-B488254AC229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zh-CN" altLang="en-US" smtClean="0"/>
          </a:p>
        </p:txBody>
      </p:sp>
      <p:sp>
        <p:nvSpPr>
          <p:cNvPr id="19459" name="页脚占位符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mtClean="0"/>
              <a:t>长煦信息技术咨询有限公司</a:t>
            </a:r>
          </a:p>
        </p:txBody>
      </p:sp>
      <p:pic>
        <p:nvPicPr>
          <p:cNvPr id="19460" name="Picture 2" descr="C:\Documents and Settings\Lycia\桌面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25488"/>
            <a:ext cx="8999538" cy="58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线形标注 2(无边框) 5"/>
          <p:cNvSpPr/>
          <p:nvPr/>
        </p:nvSpPr>
        <p:spPr>
          <a:xfrm>
            <a:off x="6500826" y="1357298"/>
            <a:ext cx="2428860" cy="1285884"/>
          </a:xfrm>
          <a:prstGeom prst="callout2">
            <a:avLst>
              <a:gd name="adj1" fmla="val 24676"/>
              <a:gd name="adj2" fmla="val -4211"/>
              <a:gd name="adj3" fmla="val 24676"/>
              <a:gd name="adj4" fmla="val -13395"/>
              <a:gd name="adj5" fmla="val 108370"/>
              <a:gd name="adj6" fmla="val -43572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提供不同试验条件下的多条曲线图。按住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ctrl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键，可同时选中多条曲线对比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灯片编号占位符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3F03FA-0E72-4288-A86C-9ECAF17FDDB3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zh-CN" altLang="en-US" smtClean="0"/>
          </a:p>
        </p:txBody>
      </p:sp>
      <p:sp>
        <p:nvSpPr>
          <p:cNvPr id="20483" name="页脚占位符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mtClean="0"/>
              <a:t>长煦信息技术咨询有限公司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67225"/>
            <a:ext cx="8999538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0"/>
            <a:ext cx="8999538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714375"/>
            <a:ext cx="8043862" cy="6096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zh-CN" altLang="en-US" sz="2400" b="1" dirty="0" smtClean="0">
                <a:latin typeface="微软雅黑"/>
                <a:ea typeface="微软雅黑"/>
                <a:cs typeface="微软雅黑"/>
              </a:rPr>
              <a:t>案例</a:t>
            </a:r>
            <a:r>
              <a:rPr lang="en-US" altLang="zh-CN" sz="2400" b="1" dirty="0" smtClean="0">
                <a:latin typeface="微软雅黑"/>
                <a:ea typeface="微软雅黑"/>
                <a:cs typeface="微软雅黑"/>
              </a:rPr>
              <a:t> 3</a:t>
            </a:r>
            <a:r>
              <a:rPr lang="en-US" altLang="zh-CN" sz="2400" dirty="0" smtClean="0">
                <a:latin typeface="微软雅黑"/>
                <a:ea typeface="微软雅黑"/>
                <a:cs typeface="微软雅黑"/>
              </a:rPr>
              <a:t>: </a:t>
            </a: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比较多种合金材料的屈服强度随温度变化的差异</a:t>
            </a:r>
            <a:br>
              <a:rPr lang="zh-CN" altLang="en-US" sz="2400" dirty="0" smtClean="0">
                <a:latin typeface="微软雅黑"/>
                <a:ea typeface="微软雅黑"/>
                <a:cs typeface="微软雅黑"/>
              </a:rPr>
            </a:br>
            <a:r>
              <a:rPr lang="zh-CN" altLang="en-US" sz="2400" b="1" dirty="0" smtClean="0">
                <a:latin typeface="微软雅黑"/>
                <a:ea typeface="微软雅黑"/>
                <a:cs typeface="微软雅黑"/>
              </a:rPr>
              <a:t>方法</a:t>
            </a: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：材料性质检索</a:t>
            </a:r>
          </a:p>
        </p:txBody>
      </p:sp>
      <p:sp>
        <p:nvSpPr>
          <p:cNvPr id="9" name="线形标注 2(无边框) 8"/>
          <p:cNvSpPr/>
          <p:nvPr/>
        </p:nvSpPr>
        <p:spPr>
          <a:xfrm>
            <a:off x="3857620" y="2285992"/>
            <a:ext cx="2286016" cy="857256"/>
          </a:xfrm>
          <a:prstGeom prst="callout2">
            <a:avLst>
              <a:gd name="adj1" fmla="val 27520"/>
              <a:gd name="adj2" fmla="val 104455"/>
              <a:gd name="adj3" fmla="val 27520"/>
              <a:gd name="adj4" fmla="val 113271"/>
              <a:gd name="adj5" fmla="val 140228"/>
              <a:gd name="adj6" fmla="val 127948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在物质性质中输入“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Yield”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，检索</a:t>
            </a:r>
          </a:p>
        </p:txBody>
      </p:sp>
      <p:sp>
        <p:nvSpPr>
          <p:cNvPr id="10" name="线形标注 2(无边框) 9"/>
          <p:cNvSpPr/>
          <p:nvPr/>
        </p:nvSpPr>
        <p:spPr>
          <a:xfrm>
            <a:off x="5214942" y="4714884"/>
            <a:ext cx="2428860" cy="1143008"/>
          </a:xfrm>
          <a:prstGeom prst="callout2">
            <a:avLst>
              <a:gd name="adj1" fmla="val 24676"/>
              <a:gd name="adj2" fmla="val -4211"/>
              <a:gd name="adj3" fmla="val 24676"/>
              <a:gd name="adj4" fmla="val -13395"/>
              <a:gd name="adj5" fmla="val 89407"/>
              <a:gd name="adj6" fmla="val -41062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选择要查询的性质：屈服强度“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Tensile Strength, Yield”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页脚占位符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mtClean="0"/>
              <a:t>长煦信息技术咨询有限公司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000125"/>
            <a:ext cx="6734175" cy="46863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</p:pic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1285875" y="1428750"/>
            <a:ext cx="1447800" cy="2286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10200"/>
            <a:ext cx="65341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灯片编号占位符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16B380-2DA5-4CF7-B328-CF1BDCA2AE42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zh-CN" altLang="en-US" smtClean="0"/>
          </a:p>
        </p:txBody>
      </p:sp>
      <p:sp>
        <p:nvSpPr>
          <p:cNvPr id="9" name="线形标注 2(无边框) 8"/>
          <p:cNvSpPr/>
          <p:nvPr/>
        </p:nvSpPr>
        <p:spPr>
          <a:xfrm>
            <a:off x="3643306" y="428604"/>
            <a:ext cx="2428860" cy="1143008"/>
          </a:xfrm>
          <a:prstGeom prst="callout2">
            <a:avLst>
              <a:gd name="adj1" fmla="val 24676"/>
              <a:gd name="adj2" fmla="val -4211"/>
              <a:gd name="adj3" fmla="val 24676"/>
              <a:gd name="adj4" fmla="val -13395"/>
              <a:gd name="adj5" fmla="val 89407"/>
              <a:gd name="adj6" fmla="val -41062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本页面列出了所有的自变量，选择“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Temperature” 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10" name="线形标注 2(无边框) 9"/>
          <p:cNvSpPr/>
          <p:nvPr/>
        </p:nvSpPr>
        <p:spPr>
          <a:xfrm>
            <a:off x="3786182" y="4429132"/>
            <a:ext cx="2428860" cy="1143008"/>
          </a:xfrm>
          <a:prstGeom prst="callout2">
            <a:avLst>
              <a:gd name="adj1" fmla="val 24676"/>
              <a:gd name="adj2" fmla="val -4211"/>
              <a:gd name="adj3" fmla="val 24676"/>
              <a:gd name="adj4" fmla="val -13395"/>
              <a:gd name="adj5" fmla="val 89407"/>
              <a:gd name="adj6" fmla="val -41062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点击“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Show Graph”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，显示曲线结果。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灯片编号占位符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528163-2256-4D97-A254-1B713CE73657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zh-CN" altLang="en-US" smtClean="0"/>
          </a:p>
        </p:txBody>
      </p:sp>
      <p:sp>
        <p:nvSpPr>
          <p:cNvPr id="22531" name="页脚占位符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mtClean="0"/>
              <a:t>长煦信息技术咨询有限公司</a:t>
            </a:r>
          </a:p>
        </p:txBody>
      </p:sp>
      <p:pic>
        <p:nvPicPr>
          <p:cNvPr id="22532" name="Picture 2" descr="C:\Documents and Settings\Lycia\桌面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762000"/>
            <a:ext cx="8999537" cy="568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2281238"/>
            <a:ext cx="5684837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0" y="0"/>
            <a:ext cx="5895975" cy="571500"/>
          </a:xfrm>
        </p:spPr>
        <p:txBody>
          <a:bodyPr/>
          <a:lstStyle/>
          <a:p>
            <a:pPr algn="r" eaLnBrk="1" hangingPunct="1"/>
            <a:r>
              <a:rPr lang="zh-CN" altLang="en-US" sz="2400" smtClean="0">
                <a:latin typeface="微软雅黑" pitchFamily="34" charset="-122"/>
              </a:rPr>
              <a:t>不同材料相同实验条件下的强度曲线</a:t>
            </a:r>
          </a:p>
        </p:txBody>
      </p:sp>
      <p:sp>
        <p:nvSpPr>
          <p:cNvPr id="22537" name="矩形 10"/>
          <p:cNvSpPr>
            <a:spLocks noChangeArrowheads="1"/>
          </p:cNvSpPr>
          <p:nvPr/>
        </p:nvSpPr>
        <p:spPr bwMode="auto">
          <a:xfrm>
            <a:off x="6572250" y="4143375"/>
            <a:ext cx="1285875" cy="369888"/>
          </a:xfrm>
          <a:prstGeom prst="rect">
            <a:avLst/>
          </a:prstGeom>
          <a:solidFill>
            <a:srgbClr val="FFE9A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结果显示</a:t>
            </a:r>
          </a:p>
        </p:txBody>
      </p:sp>
      <p:sp>
        <p:nvSpPr>
          <p:cNvPr id="10" name="线形标注 2(无边框) 9"/>
          <p:cNvSpPr/>
          <p:nvPr/>
        </p:nvSpPr>
        <p:spPr>
          <a:xfrm>
            <a:off x="714348" y="1428736"/>
            <a:ext cx="1928826" cy="857256"/>
          </a:xfrm>
          <a:prstGeom prst="callout2">
            <a:avLst>
              <a:gd name="adj1" fmla="val 27520"/>
              <a:gd name="adj2" fmla="val 104455"/>
              <a:gd name="adj3" fmla="val 27520"/>
              <a:gd name="adj4" fmla="val 113271"/>
              <a:gd name="adj5" fmla="val 126007"/>
              <a:gd name="adj6" fmla="val 137119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按住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ctrl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键，同时选中多种材料</a:t>
            </a:r>
          </a:p>
        </p:txBody>
      </p:sp>
      <p:sp>
        <p:nvSpPr>
          <p:cNvPr id="12" name="线形标注 2(无边框) 11"/>
          <p:cNvSpPr/>
          <p:nvPr/>
        </p:nvSpPr>
        <p:spPr>
          <a:xfrm>
            <a:off x="6072198" y="1571612"/>
            <a:ext cx="2214578" cy="785818"/>
          </a:xfrm>
          <a:prstGeom prst="callout2">
            <a:avLst>
              <a:gd name="adj1" fmla="val 24676"/>
              <a:gd name="adj2" fmla="val -4211"/>
              <a:gd name="adj3" fmla="val 24676"/>
              <a:gd name="adj4" fmla="val -13395"/>
              <a:gd name="adj5" fmla="val 108801"/>
              <a:gd name="adj6" fmla="val -38309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选择同一实验条件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灯片编号占位符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5033F2-5C28-4645-A04C-8475C5574ACD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zh-CN" altLang="en-US" smtClean="0"/>
          </a:p>
        </p:txBody>
      </p:sp>
      <p:sp>
        <p:nvSpPr>
          <p:cNvPr id="23555" name="页脚占位符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mtClean="0"/>
              <a:t>长煦信息技术咨询有限公司</a:t>
            </a:r>
          </a:p>
        </p:txBody>
      </p:sp>
      <p:pic>
        <p:nvPicPr>
          <p:cNvPr id="23556" name="Picture 2" descr="C:\Documents and Settings\Lycia\桌面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" y="642938"/>
            <a:ext cx="8999538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530350"/>
            <a:ext cx="5106988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0" y="0"/>
            <a:ext cx="5895975" cy="571500"/>
          </a:xfrm>
        </p:spPr>
        <p:txBody>
          <a:bodyPr/>
          <a:lstStyle/>
          <a:p>
            <a:pPr algn="r" eaLnBrk="1" hangingPunct="1"/>
            <a:r>
              <a:rPr lang="zh-CN" altLang="en-US" sz="2400" smtClean="0">
                <a:latin typeface="微软雅黑" pitchFamily="34" charset="-122"/>
              </a:rPr>
              <a:t>不同材料不同实验条件下的强度曲线</a:t>
            </a:r>
          </a:p>
        </p:txBody>
      </p:sp>
      <p:sp>
        <p:nvSpPr>
          <p:cNvPr id="23562" name="矩形 10"/>
          <p:cNvSpPr>
            <a:spLocks noChangeArrowheads="1"/>
          </p:cNvSpPr>
          <p:nvPr/>
        </p:nvSpPr>
        <p:spPr bwMode="auto">
          <a:xfrm>
            <a:off x="6572250" y="4143375"/>
            <a:ext cx="1285875" cy="369888"/>
          </a:xfrm>
          <a:prstGeom prst="rect">
            <a:avLst/>
          </a:prstGeom>
          <a:solidFill>
            <a:srgbClr val="FFE9A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结果显示</a:t>
            </a:r>
          </a:p>
        </p:txBody>
      </p:sp>
      <p:sp>
        <p:nvSpPr>
          <p:cNvPr id="11" name="线形标注 2(无边框) 10"/>
          <p:cNvSpPr/>
          <p:nvPr/>
        </p:nvSpPr>
        <p:spPr>
          <a:xfrm>
            <a:off x="214282" y="1428736"/>
            <a:ext cx="1928826" cy="857256"/>
          </a:xfrm>
          <a:prstGeom prst="callout2">
            <a:avLst>
              <a:gd name="adj1" fmla="val 27520"/>
              <a:gd name="adj2" fmla="val 104455"/>
              <a:gd name="adj3" fmla="val 27520"/>
              <a:gd name="adj4" fmla="val 113271"/>
              <a:gd name="adj5" fmla="val 126007"/>
              <a:gd name="adj6" fmla="val 137119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按住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ctrl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键，同时选中多种材料</a:t>
            </a:r>
          </a:p>
        </p:txBody>
      </p:sp>
      <p:sp>
        <p:nvSpPr>
          <p:cNvPr id="12" name="线形标注 2(无边框) 11"/>
          <p:cNvSpPr/>
          <p:nvPr/>
        </p:nvSpPr>
        <p:spPr>
          <a:xfrm>
            <a:off x="3214678" y="1500174"/>
            <a:ext cx="2214578" cy="500066"/>
          </a:xfrm>
          <a:prstGeom prst="callout2">
            <a:avLst>
              <a:gd name="adj1" fmla="val 27520"/>
              <a:gd name="adj2" fmla="val 104455"/>
              <a:gd name="adj3" fmla="val 27520"/>
              <a:gd name="adj4" fmla="val 113271"/>
              <a:gd name="adj5" fmla="val 177816"/>
              <a:gd name="adj6" fmla="val 132990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选择多个实验条件</a:t>
            </a:r>
          </a:p>
        </p:txBody>
      </p:sp>
      <p:sp>
        <p:nvSpPr>
          <p:cNvPr id="13" name="线形标注 2(无边框) 12"/>
          <p:cNvSpPr/>
          <p:nvPr/>
        </p:nvSpPr>
        <p:spPr>
          <a:xfrm>
            <a:off x="6643702" y="1714488"/>
            <a:ext cx="2285984" cy="1214446"/>
          </a:xfrm>
          <a:prstGeom prst="callout2">
            <a:avLst>
              <a:gd name="adj1" fmla="val 24676"/>
              <a:gd name="adj2" fmla="val -4211"/>
              <a:gd name="adj3" fmla="val 24676"/>
              <a:gd name="adj4" fmla="val -13395"/>
              <a:gd name="adj5" fmla="val -18857"/>
              <a:gd name="adj6" fmla="val -28237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获得数据库内所有材料列表，以及它们的商用名和替代名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页脚占位符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mtClean="0"/>
              <a:t>长煦信息技术咨询有限公司</a:t>
            </a:r>
          </a:p>
        </p:txBody>
      </p:sp>
      <p:sp>
        <p:nvSpPr>
          <p:cNvPr id="6147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19AA3C-9E9C-4F2D-B046-351D567D4FC5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CN" altLang="en-US" smtClean="0"/>
          </a:p>
        </p:txBody>
      </p:sp>
      <p:pic>
        <p:nvPicPr>
          <p:cNvPr id="6148" name="Picture 2" descr="C:\Documents and Settings\Lycia\桌面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285875"/>
            <a:ext cx="7142163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椭圆 6"/>
          <p:cNvSpPr/>
          <p:nvPr/>
        </p:nvSpPr>
        <p:spPr>
          <a:xfrm>
            <a:off x="7429500" y="1071563"/>
            <a:ext cx="741363" cy="64611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6150" name="矩形 7"/>
          <p:cNvSpPr>
            <a:spLocks noChangeArrowheads="1"/>
          </p:cNvSpPr>
          <p:nvPr/>
        </p:nvSpPr>
        <p:spPr bwMode="auto">
          <a:xfrm>
            <a:off x="500063" y="785813"/>
            <a:ext cx="3892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网址：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  <a:hlinkClick r:id="rId3"/>
              </a:rPr>
              <a:t>https://cindasdata.com/</a:t>
            </a:r>
            <a:endParaRPr lang="zh-CN" altLang="en-US" sz="2000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6929454" y="2071678"/>
            <a:ext cx="1285875" cy="369887"/>
          </a:xfrm>
          <a:prstGeom prst="wedgeRectCallout">
            <a:avLst>
              <a:gd name="adj1" fmla="val 24907"/>
              <a:gd name="adj2" fmla="val -125852"/>
            </a:avLst>
          </a:prstGeom>
          <a:solidFill>
            <a:srgbClr val="FFE9A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点此登陆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286000"/>
            <a:ext cx="9144000" cy="3581400"/>
          </a:xfrm>
          <a:prstGeom prst="rect">
            <a:avLst/>
          </a:prstGeom>
          <a:solidFill>
            <a:srgbClr val="FFE9A3">
              <a:alpha val="4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FFCC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42938" y="1500188"/>
            <a:ext cx="50472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CINDAS</a:t>
            </a:r>
            <a:r>
              <a:rPr lang="zh-CN" altLang="en-US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系列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数据库在国内由</a:t>
            </a:r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iGroup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公司代理，</a:t>
            </a:r>
          </a:p>
          <a:p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请就近联系以下</a:t>
            </a:r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iGroup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各代表处。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09613" y="2500313"/>
            <a:ext cx="3733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iGroup </a:t>
            </a: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</a:rPr>
              <a:t>· </a:t>
            </a:r>
            <a:r>
              <a:rPr lang="zh-CN" altLang="en-US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中国</a:t>
            </a:r>
          </a:p>
          <a:p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Email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hlinkClick r:id="rId2"/>
              </a:rPr>
              <a:t>info@igroup.com.cn</a:t>
            </a:r>
            <a:endParaRPr lang="en-US" altLang="zh-CN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09613" y="3286125"/>
            <a:ext cx="36480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上海：上海市斜土路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2899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号甲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栋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601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（光启文化广场）</a:t>
            </a:r>
            <a:endParaRPr lang="en-US" altLang="zh-CN" sz="16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Tel: 021-64454595</a:t>
            </a:r>
          </a:p>
          <a:p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Fax: 8032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857750" y="4505325"/>
            <a:ext cx="3657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西安：西安市碑林区友谊西路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236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号华豪丽晶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号楼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1612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室座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806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室 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(710043) </a:t>
            </a:r>
          </a:p>
          <a:p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Tel: 029-89353458</a:t>
            </a:r>
          </a:p>
          <a:p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Fax: 029-89353458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09613" y="4505325"/>
            <a:ext cx="3657600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广州：越秀区东风中路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318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号嘉业大厦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2705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室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(510030)</a:t>
            </a:r>
          </a:p>
          <a:p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Tel: 020-83274076</a:t>
            </a:r>
          </a:p>
          <a:p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Fax: 020-83274078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857750" y="3286125"/>
            <a:ext cx="37147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北京：海淀区知春路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号学院国际大厦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1213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室（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100083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） </a:t>
            </a:r>
          </a:p>
          <a:p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Tel: 010-82331971</a:t>
            </a:r>
          </a:p>
          <a:p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Fax: 010-82331961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714875" y="6273800"/>
            <a:ext cx="4214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更多内容，请访问</a:t>
            </a:r>
            <a:r>
              <a:rPr lang="en-US" altLang="zh-CN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hlinkClick r:id="rId3"/>
              </a:rPr>
              <a:t>www.igroup.com.cn</a:t>
            </a:r>
            <a:endParaRPr lang="en-US" altLang="zh-CN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页脚占位符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mtClean="0"/>
              <a:t>长煦信息技术咨询有限公司</a:t>
            </a:r>
          </a:p>
        </p:txBody>
      </p:sp>
      <p:sp>
        <p:nvSpPr>
          <p:cNvPr id="7171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CC7908-E223-4526-A543-0C40BD33DC79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CN" altLang="en-US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714500"/>
            <a:ext cx="8181975" cy="360045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</p:pic>
      <p:sp>
        <p:nvSpPr>
          <p:cNvPr id="11" name="圆角矩形 10"/>
          <p:cNvSpPr/>
          <p:nvPr/>
        </p:nvSpPr>
        <p:spPr>
          <a:xfrm>
            <a:off x="2714625" y="1714500"/>
            <a:ext cx="2714625" cy="465138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线形标注 2(无边框) 7"/>
          <p:cNvSpPr/>
          <p:nvPr/>
        </p:nvSpPr>
        <p:spPr>
          <a:xfrm>
            <a:off x="5715008" y="2643182"/>
            <a:ext cx="1643074" cy="1000132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2391"/>
              <a:gd name="adj6" fmla="val -37392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defRPr/>
            </a:pP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CINDSD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数据库相关介绍</a:t>
            </a:r>
          </a:p>
        </p:txBody>
      </p:sp>
      <p:sp>
        <p:nvSpPr>
          <p:cNvPr id="9" name="线形标注 2(无边框) 8"/>
          <p:cNvSpPr/>
          <p:nvPr/>
        </p:nvSpPr>
        <p:spPr>
          <a:xfrm>
            <a:off x="3786182" y="3714752"/>
            <a:ext cx="1857388" cy="1000132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3057"/>
              <a:gd name="adj6" fmla="val -39532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输入用户名及密码，登入系统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1214438"/>
            <a:ext cx="9144000" cy="4503737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</p:pic>
      <p:sp>
        <p:nvSpPr>
          <p:cNvPr id="19" name="圆角矩形 18"/>
          <p:cNvSpPr/>
          <p:nvPr/>
        </p:nvSpPr>
        <p:spPr>
          <a:xfrm>
            <a:off x="2362200" y="2128838"/>
            <a:ext cx="457200" cy="86836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7929563" y="1214438"/>
            <a:ext cx="1143000" cy="53975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8201" name="灯片编号占位符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D31E36-228A-4321-B30E-3078A72A1293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CN" altLang="en-US" smtClean="0"/>
          </a:p>
        </p:txBody>
      </p:sp>
      <p:sp>
        <p:nvSpPr>
          <p:cNvPr id="8202" name="页脚占位符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mtClean="0"/>
              <a:t>长煦信息技术咨询有限公司</a:t>
            </a:r>
          </a:p>
        </p:txBody>
      </p:sp>
      <p:sp>
        <p:nvSpPr>
          <p:cNvPr id="11" name="线形标注 2(无边框) 10"/>
          <p:cNvSpPr/>
          <p:nvPr/>
        </p:nvSpPr>
        <p:spPr>
          <a:xfrm>
            <a:off x="6143636" y="2214554"/>
            <a:ext cx="1643074" cy="714380"/>
          </a:xfrm>
          <a:prstGeom prst="callout2">
            <a:avLst>
              <a:gd name="adj1" fmla="val 18750"/>
              <a:gd name="adj2" fmla="val 104826"/>
              <a:gd name="adj3" fmla="val 18750"/>
              <a:gd name="adj4" fmla="val 118752"/>
              <a:gd name="adj5" fmla="val -59153"/>
              <a:gd name="adj6" fmla="val 143476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个人设置中心</a:t>
            </a:r>
          </a:p>
        </p:txBody>
      </p:sp>
      <p:sp>
        <p:nvSpPr>
          <p:cNvPr id="12" name="线形标注 2(无边框) 11"/>
          <p:cNvSpPr/>
          <p:nvPr/>
        </p:nvSpPr>
        <p:spPr>
          <a:xfrm>
            <a:off x="214282" y="3500438"/>
            <a:ext cx="1643074" cy="785818"/>
          </a:xfrm>
          <a:prstGeom prst="callout2">
            <a:avLst>
              <a:gd name="adj1" fmla="val 18750"/>
              <a:gd name="adj2" fmla="val 104826"/>
              <a:gd name="adj3" fmla="val 18750"/>
              <a:gd name="adj4" fmla="val 118752"/>
              <a:gd name="adj5" fmla="val -59153"/>
              <a:gd name="adj6" fmla="val 143476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子库入口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页脚占位符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mtClean="0"/>
              <a:t>长煦信息技术咨询有限公司</a:t>
            </a:r>
          </a:p>
        </p:txBody>
      </p:sp>
      <p:sp>
        <p:nvSpPr>
          <p:cNvPr id="9219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3552F6-FF07-4787-9A82-2F9C5AA8F702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CN" altLang="en-US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500188"/>
            <a:ext cx="9144000" cy="4503737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</p:pic>
      <p:sp>
        <p:nvSpPr>
          <p:cNvPr id="9221" name="Rectangle 2"/>
          <p:cNvSpPr txBox="1">
            <a:spLocks noChangeArrowheads="1"/>
          </p:cNvSpPr>
          <p:nvPr/>
        </p:nvSpPr>
        <p:spPr bwMode="auto">
          <a:xfrm>
            <a:off x="357188" y="85725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以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ASMD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（宇航结构金属数据库）为例说明使用方法。</a:t>
            </a:r>
          </a:p>
        </p:txBody>
      </p:sp>
      <p:sp>
        <p:nvSpPr>
          <p:cNvPr id="8" name="线形标注 2(无边框) 7"/>
          <p:cNvSpPr/>
          <p:nvPr/>
        </p:nvSpPr>
        <p:spPr>
          <a:xfrm>
            <a:off x="214282" y="3000372"/>
            <a:ext cx="1643074" cy="714380"/>
          </a:xfrm>
          <a:prstGeom prst="callout2">
            <a:avLst>
              <a:gd name="adj1" fmla="val 18750"/>
              <a:gd name="adj2" fmla="val 104826"/>
              <a:gd name="adj3" fmla="val 18750"/>
              <a:gd name="adj4" fmla="val 118752"/>
              <a:gd name="adj5" fmla="val -59153"/>
              <a:gd name="adj6" fmla="val 143476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点击进入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13" y="2000250"/>
            <a:ext cx="9372601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 txBox="1">
            <a:spLocks noChangeArrowheads="1"/>
          </p:cNvSpPr>
          <p:nvPr/>
        </p:nvSpPr>
        <p:spPr bwMode="auto">
          <a:xfrm>
            <a:off x="361950" y="990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以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ASMD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（宇航结构金属数据库）为例说明使用方法。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786063" y="3429000"/>
            <a:ext cx="1809750" cy="941388"/>
          </a:xfrm>
          <a:prstGeom prst="rect">
            <a:avLst/>
          </a:prstGeom>
          <a:solidFill>
            <a:srgbClr val="FFE9A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两种浏览方式：</a:t>
            </a:r>
          </a:p>
          <a:p>
            <a:pPr marL="0" lvl="1" algn="just">
              <a:defRPr/>
            </a:pP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）按材料名称</a:t>
            </a:r>
          </a:p>
          <a:p>
            <a:pPr marL="0" lvl="1" algn="just">
              <a:defRPr/>
            </a:pP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）按性质名称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572250" y="3429000"/>
            <a:ext cx="1809750" cy="941388"/>
          </a:xfrm>
          <a:prstGeom prst="rect">
            <a:avLst/>
          </a:prstGeom>
          <a:solidFill>
            <a:srgbClr val="FFE9A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两种检索方式：</a:t>
            </a:r>
          </a:p>
          <a:p>
            <a:pPr marL="0" lvl="1" algn="just">
              <a:defRPr/>
            </a:pP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）按材料名称</a:t>
            </a:r>
          </a:p>
          <a:p>
            <a:pPr marL="0" lvl="1" algn="just">
              <a:defRPr/>
            </a:pP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）按性质名称</a:t>
            </a:r>
          </a:p>
        </p:txBody>
      </p:sp>
      <p:sp>
        <p:nvSpPr>
          <p:cNvPr id="14" name="矩形 13"/>
          <p:cNvSpPr/>
          <p:nvPr/>
        </p:nvSpPr>
        <p:spPr>
          <a:xfrm>
            <a:off x="1500188" y="3357563"/>
            <a:ext cx="1085850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00625" y="3357563"/>
            <a:ext cx="1085850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500188" y="4214813"/>
            <a:ext cx="1085850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00625" y="4214813"/>
            <a:ext cx="1085850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0250" name="灯片编号占位符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FED2EE-7EF4-42CF-8769-A23B12E8E79A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CN" altLang="en-US" smtClean="0"/>
          </a:p>
        </p:txBody>
      </p:sp>
      <p:sp>
        <p:nvSpPr>
          <p:cNvPr id="10251" name="页脚占位符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mtClean="0"/>
              <a:t>长煦信息技术咨询有限公司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686800" cy="990600"/>
          </a:xfrm>
        </p:spPr>
        <p:txBody>
          <a:bodyPr/>
          <a:lstStyle/>
          <a:p>
            <a:pPr algn="l" eaLnBrk="1" hangingPunct="1"/>
            <a:r>
              <a:rPr lang="zh-CN" altLang="en-US" sz="2400" b="1" smtClean="0">
                <a:latin typeface="微软雅黑" pitchFamily="34" charset="-122"/>
              </a:rPr>
              <a:t>案例</a:t>
            </a:r>
            <a:r>
              <a:rPr lang="en-US" altLang="zh-CN" sz="2400" b="1" smtClean="0">
                <a:latin typeface="微软雅黑" pitchFamily="34" charset="-122"/>
              </a:rPr>
              <a:t>1</a:t>
            </a:r>
            <a:r>
              <a:rPr lang="zh-CN" altLang="en-US" sz="2400" smtClean="0">
                <a:latin typeface="微软雅黑" pitchFamily="34" charset="-122"/>
              </a:rPr>
              <a:t>：查找某种镍铬钢的极限抗张强度和温度的关系</a:t>
            </a:r>
            <a:br>
              <a:rPr lang="zh-CN" altLang="en-US" sz="2400" smtClean="0">
                <a:latin typeface="微软雅黑" pitchFamily="34" charset="-122"/>
              </a:rPr>
            </a:br>
            <a:r>
              <a:rPr lang="zh-CN" altLang="en-US" sz="2400" b="1" smtClean="0">
                <a:latin typeface="微软雅黑" pitchFamily="34" charset="-122"/>
              </a:rPr>
              <a:t>方法</a:t>
            </a:r>
            <a:r>
              <a:rPr lang="zh-CN" altLang="en-US" sz="2400" smtClean="0">
                <a:latin typeface="微软雅黑" pitchFamily="34" charset="-122"/>
              </a:rPr>
              <a:t>：浏览查找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2286000"/>
            <a:ext cx="8999537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1752600" y="3124200"/>
            <a:ext cx="1066800" cy="4572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228600" y="1828800"/>
            <a:ext cx="1108075" cy="369888"/>
          </a:xfrm>
          <a:prstGeom prst="rect">
            <a:avLst/>
          </a:prstGeom>
          <a:solidFill>
            <a:srgbClr val="FFE9A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弹出窗口</a:t>
            </a:r>
          </a:p>
        </p:txBody>
      </p:sp>
      <p:sp>
        <p:nvSpPr>
          <p:cNvPr id="11271" name="灯片编号占位符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D96D34-3E8D-42C3-B9B0-86D0A92C952A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CN" altLang="en-US" smtClean="0"/>
          </a:p>
        </p:txBody>
      </p:sp>
      <p:sp>
        <p:nvSpPr>
          <p:cNvPr id="11272" name="页脚占位符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mtClean="0"/>
              <a:t>长煦信息技术咨询有限公司</a:t>
            </a:r>
          </a:p>
        </p:txBody>
      </p:sp>
      <p:sp>
        <p:nvSpPr>
          <p:cNvPr id="10" name="线形标注 2(无边框) 9"/>
          <p:cNvSpPr/>
          <p:nvPr/>
        </p:nvSpPr>
        <p:spPr>
          <a:xfrm>
            <a:off x="4714876" y="4572008"/>
            <a:ext cx="2571768" cy="1285884"/>
          </a:xfrm>
          <a:prstGeom prst="callout2">
            <a:avLst>
              <a:gd name="adj1" fmla="val 24676"/>
              <a:gd name="adj2" fmla="val -4211"/>
              <a:gd name="adj3" fmla="val 24676"/>
              <a:gd name="adj4" fmla="val -13395"/>
              <a:gd name="adj5" fmla="val 80698"/>
              <a:gd name="adj6" fmla="val -36671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在材料组的下拉列表中选择镍铬钢（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Nickel Chromium Steels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页脚占位符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mtClean="0"/>
              <a:t>长煦信息技术咨询有限公司</a:t>
            </a:r>
          </a:p>
        </p:txBody>
      </p:sp>
      <p:sp>
        <p:nvSpPr>
          <p:cNvPr id="12291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CDEDB3-CC4B-450C-BA6F-1B786CE10417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CN" altLang="en-US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41525"/>
            <a:ext cx="8999538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571750" y="3789363"/>
            <a:ext cx="2362200" cy="18097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线形标注 2(无边框) 6"/>
          <p:cNvSpPr/>
          <p:nvPr/>
        </p:nvSpPr>
        <p:spPr>
          <a:xfrm>
            <a:off x="5929322" y="2500306"/>
            <a:ext cx="2928958" cy="1714512"/>
          </a:xfrm>
          <a:prstGeom prst="callout2">
            <a:avLst>
              <a:gd name="adj1" fmla="val 24676"/>
              <a:gd name="adj2" fmla="val -4211"/>
              <a:gd name="adj3" fmla="val 24676"/>
              <a:gd name="adj4" fmla="val -13395"/>
              <a:gd name="adj5" fmla="val 80698"/>
              <a:gd name="adj6" fmla="val -36671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选定镍铬钢（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Nickel Chromium Steels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）后，出现材料名称选择框，选择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Nickel Chromium Steel HR-1.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页脚占位符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mtClean="0"/>
              <a:t>长煦信息技术咨询有限公司</a:t>
            </a:r>
          </a:p>
        </p:txBody>
      </p:sp>
      <p:sp>
        <p:nvSpPr>
          <p:cNvPr id="13315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AAB8F5-3113-4147-8048-375BB9B00635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CN" altLang="en-US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357313"/>
            <a:ext cx="8999537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714625" y="4178300"/>
            <a:ext cx="2362200" cy="179388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线形标注 2(无边框) 7"/>
          <p:cNvSpPr/>
          <p:nvPr/>
        </p:nvSpPr>
        <p:spPr>
          <a:xfrm>
            <a:off x="6786578" y="1928802"/>
            <a:ext cx="2143140" cy="928694"/>
          </a:xfrm>
          <a:prstGeom prst="callout2">
            <a:avLst>
              <a:gd name="adj1" fmla="val 24676"/>
              <a:gd name="adj2" fmla="val -4211"/>
              <a:gd name="adj3" fmla="val 24676"/>
              <a:gd name="adj4" fmla="val -13395"/>
              <a:gd name="adj5" fmla="val 80698"/>
              <a:gd name="adj6" fmla="val -36671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defRPr/>
            </a:pP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PDF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链接查看该材料的文本格式资料</a:t>
            </a:r>
          </a:p>
        </p:txBody>
      </p:sp>
      <p:sp>
        <p:nvSpPr>
          <p:cNvPr id="9" name="线形标注 2(无边框) 8"/>
          <p:cNvSpPr/>
          <p:nvPr/>
        </p:nvSpPr>
        <p:spPr>
          <a:xfrm>
            <a:off x="5715008" y="4643446"/>
            <a:ext cx="3071834" cy="1500198"/>
          </a:xfrm>
          <a:prstGeom prst="callout2">
            <a:avLst>
              <a:gd name="adj1" fmla="val 24676"/>
              <a:gd name="adj2" fmla="val -4211"/>
              <a:gd name="adj3" fmla="val 24676"/>
              <a:gd name="adj4" fmla="val -13395"/>
              <a:gd name="adj5" fmla="val -18857"/>
              <a:gd name="adj6" fmla="val -28237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材料选定，出现性质选框，在下拉列表中选择性质：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Tensile Strength, Ultimate: 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654</Words>
  <Application>Microsoft Office PowerPoint</Application>
  <PresentationFormat>全屏显示(4:3)</PresentationFormat>
  <Paragraphs>108</Paragraphs>
  <Slides>20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Office 主题</vt:lpstr>
      <vt:lpstr>自定义设计方案</vt:lpstr>
      <vt:lpstr>1_Office 主题</vt:lpstr>
      <vt:lpstr>材料性能数据库CINDAS 使用指南</vt:lpstr>
      <vt:lpstr>幻灯片 2</vt:lpstr>
      <vt:lpstr>幻灯片 3</vt:lpstr>
      <vt:lpstr>幻灯片 4</vt:lpstr>
      <vt:lpstr>幻灯片 5</vt:lpstr>
      <vt:lpstr>幻灯片 6</vt:lpstr>
      <vt:lpstr>案例1：查找某种镍铬钢的极限抗张强度和温度的关系 方法：浏览查找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案例 3: 比较多种合金材料的屈服强度随温度变化的差异 方法：材料性质检索</vt:lpstr>
      <vt:lpstr>幻灯片 17</vt:lpstr>
      <vt:lpstr>不同材料相同实验条件下的强度曲线</vt:lpstr>
      <vt:lpstr>不同材料不同实验条件下的强度曲线</vt:lpstr>
      <vt:lpstr>幻灯片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Angela-Shi</dc:creator>
  <cp:lastModifiedBy>Lycia</cp:lastModifiedBy>
  <cp:revision>23</cp:revision>
  <dcterms:created xsi:type="dcterms:W3CDTF">2013-09-26T02:25:02Z</dcterms:created>
  <dcterms:modified xsi:type="dcterms:W3CDTF">2013-10-12T02:21:02Z</dcterms:modified>
</cp:coreProperties>
</file>